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 Black"/>
      <p:bold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WQiA3REkm1LxT7rXllYGne7v2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326AC6-F7FC-451D-8737-1FA41371CA91}">
  <a:tblStyle styleId="{91326AC6-F7FC-451D-8737-1FA41371CA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32ec6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0432ec68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32ec689a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32ec689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32ec689a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32ec689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432ec689a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432ec689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c9a05c770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c9a05c77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32ec689a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32ec689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93c2c10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493c2c1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32ec689a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32ec689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32ec689a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32ec689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32ec689a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432ec689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9a05c77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c9a05c7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6e38d89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6e38d8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432ec689a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432ec689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12" name="Google Shape;12;p7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9715500" y="4749800"/>
            <a:ext cx="2476500" cy="2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/>
          <p:nvPr>
            <p:ph type="ctrTitle"/>
          </p:nvPr>
        </p:nvSpPr>
        <p:spPr>
          <a:xfrm>
            <a:off x="1524000" y="1063671"/>
            <a:ext cx="9753600" cy="1875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1" type="subTitle"/>
          </p:nvPr>
        </p:nvSpPr>
        <p:spPr>
          <a:xfrm>
            <a:off x="5486400" y="3240578"/>
            <a:ext cx="5791200" cy="2042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  <a:defRPr sz="24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7"/>
          <p:cNvSpPr txBox="1"/>
          <p:nvPr>
            <p:ph idx="10" type="dt"/>
          </p:nvPr>
        </p:nvSpPr>
        <p:spPr>
          <a:xfrm>
            <a:off x="5486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7"/>
          <p:cNvCxnSpPr/>
          <p:nvPr/>
        </p:nvCxnSpPr>
        <p:spPr>
          <a:xfrm>
            <a:off x="914400" y="3089628"/>
            <a:ext cx="1036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534784"/>
            <a:ext cx="3014164" cy="16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body"/>
          </p:nvPr>
        </p:nvSpPr>
        <p:spPr>
          <a:xfrm rot="5400000">
            <a:off x="3703449" y="-1477140"/>
            <a:ext cx="479895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16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 rot="5400000">
            <a:off x="7133431" y="1951831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 rot="5400000">
            <a:off x="1799432" y="-600869"/>
            <a:ext cx="5811837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8724900" y="370119"/>
            <a:ext cx="0" cy="5806281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914399" y="1381181"/>
            <a:ext cx="5112328" cy="479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6244770" y="1381181"/>
            <a:ext cx="5105400" cy="479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18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914399" y="1262291"/>
            <a:ext cx="5086928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914399" y="2154891"/>
            <a:ext cx="5086928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6230257" y="1262288"/>
            <a:ext cx="5105400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6230257" y="2154891"/>
            <a:ext cx="5105400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3" name="Google Shape;133;p20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21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" name="Google Shape;153;p22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idx="1" type="body"/>
          </p:nvPr>
        </p:nvSpPr>
        <p:spPr>
          <a:xfrm rot="5400000">
            <a:off x="3715859" y="-1496477"/>
            <a:ext cx="4767210" cy="10522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2" name="Google Shape;162;p2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8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45127" y="1381182"/>
            <a:ext cx="10515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8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" name="Google Shape;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 txBox="1"/>
          <p:nvPr>
            <p:ph type="title"/>
          </p:nvPr>
        </p:nvSpPr>
        <p:spPr>
          <a:xfrm>
            <a:off x="831850" y="1712423"/>
            <a:ext cx="10515600" cy="2851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6000"/>
              <a:buFont typeface="Quattrocento Sans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831850" y="455263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845127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6172200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10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845127" y="1381181"/>
            <a:ext cx="5156200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845127" y="2206880"/>
            <a:ext cx="5156200" cy="3981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3" type="body"/>
          </p:nvPr>
        </p:nvSpPr>
        <p:spPr>
          <a:xfrm>
            <a:off x="6172200" y="1381182"/>
            <a:ext cx="5181601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1"/>
          <p:cNvSpPr txBox="1"/>
          <p:nvPr>
            <p:ph idx="4" type="body"/>
          </p:nvPr>
        </p:nvSpPr>
        <p:spPr>
          <a:xfrm>
            <a:off x="6172200" y="2206880"/>
            <a:ext cx="5181601" cy="3981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11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12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3.jp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32ec689a_0_0"/>
          <p:cNvSpPr txBox="1"/>
          <p:nvPr>
            <p:ph type="ctrTitle"/>
          </p:nvPr>
        </p:nvSpPr>
        <p:spPr>
          <a:xfrm>
            <a:off x="850006" y="1880315"/>
            <a:ext cx="103674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b="1" lang="en-US" sz="4800"/>
              <a:t>OAI-33 Complex Gate - Domino</a:t>
            </a:r>
            <a:endParaRPr b="1"/>
          </a:p>
        </p:txBody>
      </p:sp>
      <p:sp>
        <p:nvSpPr>
          <p:cNvPr id="169" name="Google Shape;169;g10432ec689a_0_0"/>
          <p:cNvSpPr txBox="1"/>
          <p:nvPr>
            <p:ph idx="1" type="subTitle"/>
          </p:nvPr>
        </p:nvSpPr>
        <p:spPr>
          <a:xfrm>
            <a:off x="5481252" y="3254556"/>
            <a:ext cx="62277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b="1" lang="en-US" sz="2600">
                <a:solidFill>
                  <a:schemeClr val="lt1"/>
                </a:solidFill>
              </a:rPr>
              <a:t>Group Members :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US" sz="2600">
                <a:solidFill>
                  <a:schemeClr val="lt1"/>
                </a:solidFill>
              </a:rPr>
              <a:t>Saksham Gupta – 2019199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US" sz="2600">
                <a:solidFill>
                  <a:schemeClr val="lt1"/>
                </a:solidFill>
              </a:rPr>
              <a:t>Samaksh Gupta – 2019200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US" sz="2600">
                <a:solidFill>
                  <a:schemeClr val="lt1"/>
                </a:solidFill>
              </a:rPr>
              <a:t>Shragvi Sidharth Jha – 2019207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lang="en-US" sz="2600">
                <a:solidFill>
                  <a:schemeClr val="lt1"/>
                </a:solidFill>
              </a:rPr>
              <a:t>Mihir Chaturvedi– 2019175</a:t>
            </a:r>
            <a:endParaRPr b="1"/>
          </a:p>
        </p:txBody>
      </p:sp>
      <p:sp>
        <p:nvSpPr>
          <p:cNvPr id="170" name="Google Shape;170;g10432ec689a_0_0"/>
          <p:cNvSpPr txBox="1"/>
          <p:nvPr/>
        </p:nvSpPr>
        <p:spPr>
          <a:xfrm>
            <a:off x="849998" y="3254550"/>
            <a:ext cx="293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Number: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432ec689a_0_22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Non </a:t>
            </a:r>
            <a:r>
              <a:rPr b="1" lang="en-US"/>
              <a:t>Complex-Pre &amp; Post Layout</a:t>
            </a:r>
            <a:endParaRPr b="1"/>
          </a:p>
        </p:txBody>
      </p:sp>
      <p:graphicFrame>
        <p:nvGraphicFramePr>
          <p:cNvPr id="250" name="Google Shape;250;g10432ec689a_0_227"/>
          <p:cNvGraphicFramePr/>
          <p:nvPr/>
        </p:nvGraphicFramePr>
        <p:xfrm>
          <a:off x="928050" y="21581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1745625"/>
                <a:gridCol w="1786250"/>
                <a:gridCol w="1753150"/>
                <a:gridCol w="2024850"/>
                <a:gridCol w="2093575"/>
              </a:tblGrid>
              <a:tr h="56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PVT </a:t>
                      </a:r>
                      <a:r>
                        <a:rPr b="1" lang="en-US"/>
                        <a:t>CORNER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TCD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TCD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TPD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TPD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57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SS, 1.08,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0.3444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0.40539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0.36448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0.42701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62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25</a:t>
                      </a:r>
                      <a:endParaRPr b="1"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0.31253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0.36982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0.33064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0.38931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7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0.283283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0.33621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0.29953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0.35364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7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TT, 1.2, 25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0.19052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0.22288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0.19890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0.23232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7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0.14672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0.17021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0.15198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0.17672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6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0.11792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0.13656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0.12147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0.14106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g10432ec689a_0_227"/>
          <p:cNvSpPr txBox="1"/>
          <p:nvPr/>
        </p:nvSpPr>
        <p:spPr>
          <a:xfrm>
            <a:off x="8179475" y="6292775"/>
            <a:ext cx="27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latin typeface="Calibri"/>
                <a:ea typeface="Calibri"/>
                <a:cs typeface="Calibri"/>
                <a:sym typeface="Calibri"/>
              </a:rPr>
              <a:t>Scale : Nano Seconds</a:t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0432ec689a_0_227"/>
          <p:cNvSpPr txBox="1"/>
          <p:nvPr/>
        </p:nvSpPr>
        <p:spPr>
          <a:xfrm>
            <a:off x="2586324" y="1339850"/>
            <a:ext cx="6432900" cy="55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CONTAMINATION AND PROPAGATION DELAYS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432ec689a_0_222"/>
          <p:cNvSpPr txBox="1"/>
          <p:nvPr>
            <p:ph type="title"/>
          </p:nvPr>
        </p:nvSpPr>
        <p:spPr>
          <a:xfrm>
            <a:off x="845127" y="490335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850"/>
              <a:t>Delay Graphs </a:t>
            </a:r>
            <a:endParaRPr b="1" sz="4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g10432ec689a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5" y="1910625"/>
            <a:ext cx="5739174" cy="32607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g10432ec689a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00" y="1910620"/>
            <a:ext cx="5739174" cy="326073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g10432ec689a_0_222"/>
          <p:cNvSpPr txBox="1"/>
          <p:nvPr/>
        </p:nvSpPr>
        <p:spPr>
          <a:xfrm>
            <a:off x="1873213" y="1326525"/>
            <a:ext cx="24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Montserrat Black"/>
                <a:ea typeface="Montserrat Black"/>
                <a:cs typeface="Montserrat Black"/>
                <a:sym typeface="Montserrat Black"/>
              </a:rPr>
              <a:t>Contamination Delay</a:t>
            </a:r>
            <a:endParaRPr u="sng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g10432ec689a_0_222"/>
          <p:cNvSpPr txBox="1"/>
          <p:nvPr/>
        </p:nvSpPr>
        <p:spPr>
          <a:xfrm>
            <a:off x="7845888" y="1326525"/>
            <a:ext cx="25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Montserrat Black"/>
                <a:ea typeface="Montserrat Black"/>
                <a:cs typeface="Montserrat Black"/>
                <a:sym typeface="Montserrat Black"/>
              </a:rPr>
              <a:t>Propagation</a:t>
            </a:r>
            <a:r>
              <a:rPr lang="en-US" u="sng">
                <a:latin typeface="Montserrat Black"/>
                <a:ea typeface="Montserrat Black"/>
                <a:cs typeface="Montserrat Black"/>
                <a:sym typeface="Montserrat Black"/>
              </a:rPr>
              <a:t> Delay</a:t>
            </a:r>
            <a:endParaRPr u="sng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432ec689a_0_302"/>
          <p:cNvSpPr txBox="1"/>
          <p:nvPr>
            <p:ph type="title"/>
          </p:nvPr>
        </p:nvSpPr>
        <p:spPr>
          <a:xfrm>
            <a:off x="845125" y="455400"/>
            <a:ext cx="10098300" cy="109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n-US" sz="4915"/>
              <a:t>Complex Vs Non-Complex Design</a:t>
            </a:r>
            <a:endParaRPr b="1" sz="491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267" name="Google Shape;267;g10432ec689a_0_302"/>
          <p:cNvGraphicFramePr/>
          <p:nvPr/>
        </p:nvGraphicFramePr>
        <p:xfrm>
          <a:off x="845125" y="13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2673100"/>
                <a:gridCol w="2673100"/>
                <a:gridCol w="2673100"/>
                <a:gridCol w="2673100"/>
              </a:tblGrid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COMPLEX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NON COMPLEX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Remark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Number of Transistors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13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25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Increase in 12 transistors.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Area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6.72um</a:t>
                      </a:r>
                      <a:r>
                        <a:rPr b="1" baseline="30000" lang="en-US" sz="1500"/>
                        <a:t>2</a:t>
                      </a:r>
                      <a:endParaRPr b="1" baseline="30000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16.3</a:t>
                      </a: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2um</a:t>
                      </a:r>
                      <a:r>
                        <a:rPr b="1" baseline="30000" lang="en-US" sz="15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2.42 times increase in area for non complex.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T_fall and T_rise 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SS, 1.08, 125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SS, 1.08, 125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Not much change in T_rise and T_fall  from complex to non complex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T_cd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FF, 1.32, -40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FF, 1.32, -40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Contamination delay increased in Non Complex by 16%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T_pd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SS, 1.08, 125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SS, 1.08, 125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Propagation</a:t>
                      </a: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 delay increased in Non Complex by 17%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c9a05c770_0_43"/>
          <p:cNvSpPr txBox="1"/>
          <p:nvPr>
            <p:ph type="title"/>
          </p:nvPr>
        </p:nvSpPr>
        <p:spPr>
          <a:xfrm>
            <a:off x="845127" y="2921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Leakage and Power</a:t>
            </a:r>
            <a:r>
              <a:rPr b="1" lang="en-US"/>
              <a:t> Analysis</a:t>
            </a:r>
            <a:endParaRPr b="1"/>
          </a:p>
        </p:txBody>
      </p:sp>
      <p:graphicFrame>
        <p:nvGraphicFramePr>
          <p:cNvPr id="273" name="Google Shape;273;gfc9a05c770_0_43"/>
          <p:cNvGraphicFramePr/>
          <p:nvPr/>
        </p:nvGraphicFramePr>
        <p:xfrm>
          <a:off x="952500" y="157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FF 1.32 125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COMPLEX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NON COMPLEX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 Layout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Post Layout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 Layout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Post Layout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Leakage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40.267 nA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46.778nA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229.36 nA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245.38 nA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Static Power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53.153 nW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61.74nW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302.76 nW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323.9016nW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Dynamic Power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6.1979 uW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6.557 uW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8.18 uW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8.6414 uW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gfc9a05c770_0_43"/>
          <p:cNvSpPr txBox="1"/>
          <p:nvPr/>
        </p:nvSpPr>
        <p:spPr>
          <a:xfrm>
            <a:off x="1195950" y="4019700"/>
            <a:ext cx="8238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 Layout vs Post Layout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much change in Leakage and Power between pre and post layout simulations.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Complex vs Non Complex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Leakage Current and Static Power increased 5 times from complex to non complex design.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Dynamic Power increased by 32% from complex to non complex design.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Worst PVT Corner: FF, 1.32, 125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432ec689a_0_17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PPA Analysis &amp; Conclusion </a:t>
            </a:r>
            <a:endParaRPr b="1"/>
          </a:p>
        </p:txBody>
      </p:sp>
      <p:sp>
        <p:nvSpPr>
          <p:cNvPr id="280" name="Google Shape;280;g10432ec689a_0_176"/>
          <p:cNvSpPr txBox="1"/>
          <p:nvPr>
            <p:ph idx="1" type="body"/>
          </p:nvPr>
        </p:nvSpPr>
        <p:spPr>
          <a:xfrm>
            <a:off x="845127" y="138118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have tried to minimize the area of our design and make a dense layout. Usage of shared diffusion in the nmos for the inputs and bending the nwell from between to accommodate nmos in the p-track region helped us reduce the area.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have also used shared diffusion regions for inverter in the domino logic to minimize the area.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have considered minimum DRCs wherever possible to reduce the overall horizontal width of our layout which in turn reduces area.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Non Complex Logic uses more number of transistors and we found the delays increased as moved from complex to non complex designs.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Complex Design is more power efficient than Non Complex Design.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493c2c109_1_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ACKNOWLEDGMENT</a:t>
            </a:r>
            <a:endParaRPr b="1"/>
          </a:p>
        </p:txBody>
      </p:sp>
      <p:pic>
        <p:nvPicPr>
          <p:cNvPr id="286" name="Google Shape;286;g10493c2c10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324725"/>
            <a:ext cx="7581276" cy="53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432ec689a_0_18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 Distribution</a:t>
            </a:r>
            <a:endParaRPr b="1"/>
          </a:p>
        </p:txBody>
      </p:sp>
      <p:sp>
        <p:nvSpPr>
          <p:cNvPr id="292" name="Google Shape;292;g10432ec689a_0_181"/>
          <p:cNvSpPr txBox="1"/>
          <p:nvPr>
            <p:ph idx="1" type="body"/>
          </p:nvPr>
        </p:nvSpPr>
        <p:spPr>
          <a:xfrm>
            <a:off x="845125" y="1381174"/>
            <a:ext cx="10515600" cy="536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Complex Schematic:</a:t>
            </a:r>
            <a:r>
              <a:rPr lang="en-US" sz="7723"/>
              <a:t> </a:t>
            </a:r>
            <a:r>
              <a:rPr lang="en-US" sz="7723"/>
              <a:t>Samaksh, Saksham</a:t>
            </a:r>
            <a:endParaRPr sz="7723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Complex Layout:</a:t>
            </a:r>
            <a:r>
              <a:rPr lang="en-US" sz="7723"/>
              <a:t> Samaksh, Saksham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Non Complex Schematic:</a:t>
            </a:r>
            <a:r>
              <a:rPr lang="en-US" sz="7723"/>
              <a:t> Sidharth, Mihir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Non Complex Layout:</a:t>
            </a:r>
            <a:r>
              <a:rPr lang="en-US" sz="7723"/>
              <a:t> Saksham, Samaksh, Sidharth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Eldo Scripting:</a:t>
            </a:r>
            <a:r>
              <a:rPr lang="en-US" sz="7723"/>
              <a:t> </a:t>
            </a:r>
            <a:r>
              <a:rPr lang="en-US" sz="7723"/>
              <a:t> Mihir, Saksham, Samaksh, Sidharth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Simulations:</a:t>
            </a:r>
            <a:r>
              <a:rPr lang="en-US" sz="7723"/>
              <a:t> Samaksh, Saksham, Mihir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Graphs and Tables:</a:t>
            </a:r>
            <a:r>
              <a:rPr lang="en-US" sz="7723"/>
              <a:t> </a:t>
            </a:r>
            <a:r>
              <a:rPr lang="en-US" sz="7723"/>
              <a:t>Sidharth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23"/>
          </a:p>
          <a:p>
            <a:pPr indent="-335328" lvl="0" marL="457200" rtl="0" algn="l">
              <a:spcBef>
                <a:spcPts val="1000"/>
              </a:spcBef>
              <a:spcAft>
                <a:spcPts val="0"/>
              </a:spcAft>
              <a:buSzPct val="87051"/>
              <a:buChar char="●"/>
            </a:pPr>
            <a:r>
              <a:rPr b="1" lang="en-US" sz="7723" u="sng"/>
              <a:t>XCircuit and WaveDrom:</a:t>
            </a:r>
            <a:r>
              <a:rPr lang="en-US" sz="7723"/>
              <a:t> Mihir</a:t>
            </a:r>
            <a:endParaRPr sz="772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/>
          <p:nvPr>
            <p:ph type="title"/>
          </p:nvPr>
        </p:nvSpPr>
        <p:spPr>
          <a:xfrm>
            <a:off x="820589" y="365760"/>
            <a:ext cx="94455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</a:pPr>
            <a:r>
              <a:rPr b="1" lang="en-US"/>
              <a:t>Schematic using XCircuit  </a:t>
            </a:r>
            <a:endParaRPr b="1"/>
          </a:p>
        </p:txBody>
      </p:sp>
      <p:sp>
        <p:nvSpPr>
          <p:cNvPr id="176" name="Google Shape;176;p2"/>
          <p:cNvSpPr txBox="1"/>
          <p:nvPr/>
        </p:nvSpPr>
        <p:spPr>
          <a:xfrm>
            <a:off x="704950" y="1202438"/>
            <a:ext cx="4269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COMPLEX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Sizing- A, B, C, D, E, F ,clk (footer): 0.405u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clk(precharge): 0.27u, keeper: 0.135u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Inverters- nmos: 0.34u, pmos: 0.68u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7468275" y="1120700"/>
            <a:ext cx="4269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NON COMPLEX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Sizing-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keeper: 0.135u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A, B, C, D, E, F ,clk (footer), clk(precharge), A+B+C(nmos), D+E+C(nmos) : 0.405u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Inverters- nmos: 0.34u, pmos: 0.68u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378" y="2306000"/>
            <a:ext cx="6165371" cy="41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25" y="2306025"/>
            <a:ext cx="5761250" cy="42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Layout Screenshots (Complex)</a:t>
            </a:r>
            <a:endParaRPr b="1"/>
          </a:p>
        </p:txBody>
      </p:sp>
      <p:sp>
        <p:nvSpPr>
          <p:cNvPr id="185" name="Google Shape;185;p3"/>
          <p:cNvSpPr txBox="1"/>
          <p:nvPr/>
        </p:nvSpPr>
        <p:spPr>
          <a:xfrm>
            <a:off x="4708950" y="6096000"/>
            <a:ext cx="277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Area = 2.4*2.8 = 6.72 um</a:t>
            </a:r>
            <a:r>
              <a:rPr baseline="30000"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75" y="1344325"/>
            <a:ext cx="5935302" cy="45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650" y="1344325"/>
            <a:ext cx="6202225" cy="45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32ec689a_0_272"/>
          <p:cNvSpPr txBox="1"/>
          <p:nvPr>
            <p:ph type="title"/>
          </p:nvPr>
        </p:nvSpPr>
        <p:spPr>
          <a:xfrm>
            <a:off x="886652" y="332535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Layout Screenshots (Non-Complex)</a:t>
            </a:r>
            <a:endParaRPr b="1"/>
          </a:p>
        </p:txBody>
      </p:sp>
      <p:sp>
        <p:nvSpPr>
          <p:cNvPr id="193" name="Google Shape;193;g10432ec689a_0_272"/>
          <p:cNvSpPr txBox="1"/>
          <p:nvPr/>
        </p:nvSpPr>
        <p:spPr>
          <a:xfrm>
            <a:off x="7283625" y="1860350"/>
            <a:ext cx="332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Area = 2.4*6.8 = 16.32 um</a:t>
            </a:r>
            <a:r>
              <a:rPr baseline="30000" lang="en-US" sz="17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0432ec689a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75" y="3303421"/>
            <a:ext cx="6552776" cy="35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0432ec689a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" y="1274975"/>
            <a:ext cx="5639224" cy="329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0432ec689a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50" y="4623850"/>
            <a:ext cx="4692424" cy="2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/>
          <p:nvPr>
            <p:ph type="title"/>
          </p:nvPr>
        </p:nvSpPr>
        <p:spPr>
          <a:xfrm>
            <a:off x="845127" y="1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DRC, LVS, PEX Results</a:t>
            </a:r>
            <a:endParaRPr b="1"/>
          </a:p>
        </p:txBody>
      </p:sp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 b="0" l="0" r="7433" t="0"/>
          <a:stretch/>
        </p:blipFill>
        <p:spPr>
          <a:xfrm>
            <a:off x="0" y="965025"/>
            <a:ext cx="4032901" cy="25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 b="0" l="7991" r="9363" t="0"/>
          <a:stretch/>
        </p:blipFill>
        <p:spPr>
          <a:xfrm>
            <a:off x="4032900" y="986963"/>
            <a:ext cx="4093901" cy="26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/>
        </p:nvSpPr>
        <p:spPr>
          <a:xfrm>
            <a:off x="498300" y="597775"/>
            <a:ext cx="26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Complex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367525" y="3438825"/>
            <a:ext cx="24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Non Complex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5">
            <a:alphaModFix/>
          </a:blip>
          <a:srcRect b="0" l="8018" r="7221" t="0"/>
          <a:stretch/>
        </p:blipFill>
        <p:spPr>
          <a:xfrm>
            <a:off x="0" y="3834389"/>
            <a:ext cx="3905398" cy="2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7974" r="8350" t="0"/>
          <a:stretch/>
        </p:blipFill>
        <p:spPr>
          <a:xfrm>
            <a:off x="3933950" y="3834400"/>
            <a:ext cx="3855084" cy="28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7">
            <a:alphaModFix/>
          </a:blip>
          <a:srcRect b="0" l="0" r="33047" t="0"/>
          <a:stretch/>
        </p:blipFill>
        <p:spPr>
          <a:xfrm>
            <a:off x="8126800" y="997975"/>
            <a:ext cx="4093901" cy="25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700" y="3673650"/>
            <a:ext cx="4332299" cy="30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32ec689a_0_26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Simulation Waveforms</a:t>
            </a:r>
            <a:endParaRPr b="1"/>
          </a:p>
        </p:txBody>
      </p:sp>
      <p:sp>
        <p:nvSpPr>
          <p:cNvPr id="215" name="Google Shape;215;g10432ec689a_0_266"/>
          <p:cNvSpPr txBox="1"/>
          <p:nvPr/>
        </p:nvSpPr>
        <p:spPr>
          <a:xfrm>
            <a:off x="2840375" y="1279000"/>
            <a:ext cx="27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Complex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0432ec689a_0_266"/>
          <p:cNvSpPr txBox="1"/>
          <p:nvPr/>
        </p:nvSpPr>
        <p:spPr>
          <a:xfrm>
            <a:off x="8712125" y="1279000"/>
            <a:ext cx="23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Non Complex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10432ec689a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5" y="1679200"/>
            <a:ext cx="6187351" cy="440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0432ec689a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875" y="1679200"/>
            <a:ext cx="5921603" cy="4405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0432ec689a_0_266"/>
          <p:cNvSpPr txBox="1"/>
          <p:nvPr/>
        </p:nvSpPr>
        <p:spPr>
          <a:xfrm>
            <a:off x="896950" y="6278725"/>
            <a:ext cx="69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Same waveforms for both Complex and Non Complex Design verifies the functionality.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c9a05c770_0_1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</a:t>
            </a:r>
            <a:r>
              <a:rPr b="1" lang="en-US"/>
              <a:t>omplex</a:t>
            </a:r>
            <a:r>
              <a:rPr b="1" lang="en-US"/>
              <a:t>-Pre &amp; Post Layout</a:t>
            </a:r>
            <a:endParaRPr b="1"/>
          </a:p>
        </p:txBody>
      </p:sp>
      <p:graphicFrame>
        <p:nvGraphicFramePr>
          <p:cNvPr id="225" name="Google Shape;225;gfc9a05c770_0_13"/>
          <p:cNvGraphicFramePr/>
          <p:nvPr/>
        </p:nvGraphicFramePr>
        <p:xfrm>
          <a:off x="887175" y="2040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1825275"/>
                <a:gridCol w="1757875"/>
                <a:gridCol w="1701875"/>
                <a:gridCol w="2016100"/>
                <a:gridCol w="2060300"/>
              </a:tblGrid>
              <a:tr h="62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PVT </a:t>
                      </a:r>
                      <a:r>
                        <a:rPr b="1" lang="en-US"/>
                        <a:t>CORNER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T-fall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T-fall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T-rise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T-rise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SS, 1.08,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0.19676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0.19104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0.18563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0.1857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9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25</a:t>
                      </a:r>
                      <a:endParaRPr b="1"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0.17274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0.16806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0.1693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0.16947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0.15475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0.15081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0.15409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0.15471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TT, 1.2, 25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0.11789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0.11541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0.12086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0.12134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0.099496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0.097815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0.10355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0.10389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0.07895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0.077754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0.083116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0.084044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26" name="Google Shape;226;gfc9a05c770_0_13"/>
          <p:cNvSpPr txBox="1"/>
          <p:nvPr/>
        </p:nvSpPr>
        <p:spPr>
          <a:xfrm>
            <a:off x="8486400" y="6283075"/>
            <a:ext cx="19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latin typeface="Calibri"/>
                <a:ea typeface="Calibri"/>
                <a:cs typeface="Calibri"/>
                <a:sym typeface="Calibri"/>
              </a:rPr>
              <a:t>Scale : Nano Seconds</a:t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fc9a05c770_0_13"/>
          <p:cNvSpPr txBox="1"/>
          <p:nvPr/>
        </p:nvSpPr>
        <p:spPr>
          <a:xfrm>
            <a:off x="4017788" y="1404788"/>
            <a:ext cx="3100200" cy="55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RISE AND FALL DELAYS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c9a05c770_0_13"/>
          <p:cNvSpPr/>
          <p:nvPr/>
        </p:nvSpPr>
        <p:spPr>
          <a:xfrm>
            <a:off x="2511425" y="2177075"/>
            <a:ext cx="121200" cy="43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6e38d892_0_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Complex-Pre &amp; Post Layout</a:t>
            </a:r>
            <a:endParaRPr b="1"/>
          </a:p>
        </p:txBody>
      </p:sp>
      <p:graphicFrame>
        <p:nvGraphicFramePr>
          <p:cNvPr id="234" name="Google Shape;234;g1046e38d892_0_4"/>
          <p:cNvGraphicFramePr/>
          <p:nvPr/>
        </p:nvGraphicFramePr>
        <p:xfrm>
          <a:off x="887175" y="1990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1439775"/>
                <a:gridCol w="1865075"/>
                <a:gridCol w="1980175"/>
                <a:gridCol w="1880700"/>
                <a:gridCol w="2237725"/>
              </a:tblGrid>
              <a:tr h="55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 Condition (A,B,C,D,E,F): (1,1,1,0,0,0)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Transition (D,E,F): (0-&gt;1)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Pre Condition (A,B,C,D,E,F): (0,0,0,0,0,1)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Transition (C): (0-&gt;1)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58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PVT </a:t>
                      </a:r>
                      <a:r>
                        <a:rPr b="1" lang="en-US"/>
                        <a:t>CORNER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TCD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TCD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TPD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TPD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SS, 1.08,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/>
                        <a:t>0.23718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0.25207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0.32044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</a:t>
                      </a:r>
                      <a:r>
                        <a:rPr b="1" lang="en-US">
                          <a:solidFill>
                            <a:schemeClr val="lt1"/>
                          </a:solidFill>
                        </a:rPr>
                        <a:t>.33923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8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25</a:t>
                      </a:r>
                      <a:endParaRPr b="1"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0.21462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0.22895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0.28825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0.30708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0.19613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0.20946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0.25866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0.27682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TT, 1.2, 25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0.13817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0.14757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0.17409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0.18613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0.10944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0.11670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0.13406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0.14322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0.091383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0.097378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0.1067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0.11444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g1046e38d892_0_4"/>
          <p:cNvSpPr txBox="1"/>
          <p:nvPr/>
        </p:nvSpPr>
        <p:spPr>
          <a:xfrm>
            <a:off x="7615650" y="6426900"/>
            <a:ext cx="27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latin typeface="Calibri"/>
                <a:ea typeface="Calibri"/>
                <a:cs typeface="Calibri"/>
                <a:sym typeface="Calibri"/>
              </a:rPr>
              <a:t>Scale : Nano Seconds</a:t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046e38d892_0_4"/>
          <p:cNvSpPr txBox="1"/>
          <p:nvPr/>
        </p:nvSpPr>
        <p:spPr>
          <a:xfrm>
            <a:off x="2586324" y="1339850"/>
            <a:ext cx="6432900" cy="55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CONTAMINATION AND PROPAGATION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 DELAYS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432ec689a_0_23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Non </a:t>
            </a:r>
            <a:r>
              <a:rPr b="1" lang="en-US"/>
              <a:t>Complex-Pre &amp; Post Layout</a:t>
            </a:r>
            <a:endParaRPr b="1"/>
          </a:p>
        </p:txBody>
      </p:sp>
      <p:graphicFrame>
        <p:nvGraphicFramePr>
          <p:cNvPr id="242" name="Google Shape;242;g10432ec689a_0_234"/>
          <p:cNvGraphicFramePr/>
          <p:nvPr/>
        </p:nvGraphicFramePr>
        <p:xfrm>
          <a:off x="887175" y="2158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{91326AC6-F7FC-451D-8737-1FA41371CA91}</a:tableStyleId>
              </a:tblPr>
              <a:tblGrid>
                <a:gridCol w="1762625"/>
                <a:gridCol w="1809300"/>
                <a:gridCol w="1713100"/>
                <a:gridCol w="2007275"/>
                <a:gridCol w="2153200"/>
              </a:tblGrid>
              <a:tr h="63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PVT CORNER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T-fall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T-fall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T-rise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(Pre-Layout)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T-rise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(Post-Layout)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SS, 1.08,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0.19673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0.19139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0.18556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0.18528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25</a:t>
                      </a:r>
                      <a:endParaRPr b="1"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0.1727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0.16833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0.16931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0.16939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>
                          <a:solidFill>
                            <a:schemeClr val="dk1"/>
                          </a:solidFill>
                        </a:rPr>
                        <a:t>SS, 1.08,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0.15467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0.15104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0.15399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0.15479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TT, 1.2, 25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0.11788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0.11559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0.12079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0.12135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125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0.099485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0.09799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0.10350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0.10389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63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FF, 1.32, -40</a:t>
                      </a:r>
                      <a:endParaRPr b="1" i="1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0.078937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0.07784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0.083098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0.084075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g10432ec689a_0_234"/>
          <p:cNvSpPr txBox="1"/>
          <p:nvPr/>
        </p:nvSpPr>
        <p:spPr>
          <a:xfrm>
            <a:off x="8179475" y="6223475"/>
            <a:ext cx="27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latin typeface="Calibri"/>
                <a:ea typeface="Calibri"/>
                <a:cs typeface="Calibri"/>
                <a:sym typeface="Calibri"/>
              </a:rPr>
              <a:t>Scale : Nano Seconds</a:t>
            </a:r>
            <a:endParaRPr b="1" sz="1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0432ec689a_0_234"/>
          <p:cNvSpPr txBox="1"/>
          <p:nvPr/>
        </p:nvSpPr>
        <p:spPr>
          <a:xfrm>
            <a:off x="4017788" y="1404788"/>
            <a:ext cx="3100200" cy="55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RISE AND FALL DELAYS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2019-09-19T09:37:48Z</dcterms:created>
  <dc:creator>aakash sharma</dc:creator>
</cp:coreProperties>
</file>